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8" r:id="rId2"/>
    <p:sldId id="263" r:id="rId3"/>
    <p:sldId id="277" r:id="rId4"/>
    <p:sldId id="264" r:id="rId5"/>
    <p:sldId id="272" r:id="rId6"/>
    <p:sldId id="273" r:id="rId7"/>
    <p:sldId id="274" r:id="rId8"/>
    <p:sldId id="260" r:id="rId9"/>
    <p:sldId id="267" r:id="rId10"/>
    <p:sldId id="265" r:id="rId11"/>
    <p:sldId id="268" r:id="rId12"/>
    <p:sldId id="270" r:id="rId13"/>
    <p:sldId id="271" r:id="rId14"/>
    <p:sldId id="276" r:id="rId15"/>
    <p:sldId id="266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76"/>
    <p:restoredTop sz="94685"/>
  </p:normalViewPr>
  <p:slideViewPr>
    <p:cSldViewPr snapToGrid="0" showGuides="1">
      <p:cViewPr varScale="1">
        <p:scale>
          <a:sx n="113" d="100"/>
          <a:sy n="113" d="100"/>
        </p:scale>
        <p:origin x="31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AB4466-8326-7847-804B-E6CF49F5E40F}" type="datetimeFigureOut">
              <a:rPr lang="en-US" smtClean="0"/>
              <a:t>1/28/26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13246-820E-924A-9C26-8D3F941DF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659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13246-820E-924A-9C26-8D3F941DFC9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956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1F857-1ADC-B743-9A85-164B9102FAB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26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03E3D-2608-36D0-5184-ED7CF7D32A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AB88706-0696-70D5-9123-5594A5DB67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24C656-12F8-B625-38BE-6DD1AB0A9E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44AD77-0359-610F-7CA6-B051325CFA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1F857-1ADC-B743-9A85-164B9102FAB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260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1F857-1ADC-B743-9A85-164B9102FAB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476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13246-820E-924A-9C26-8D3F941DFC9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67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hem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5008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Slide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A94A5-F77B-A0EE-BE9F-4CED9E20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9633E-BAFF-DA30-DE4B-C0586D7DD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827" y="1825625"/>
            <a:ext cx="5639973" cy="4167212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24A22-AE44-A7E1-5F95-8D195D07B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39973" cy="4167212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F22E98-BB2E-343D-B503-DA556E47B3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086635" y="365125"/>
            <a:ext cx="758361" cy="7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54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Slide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A94A5-F77B-A0EE-BE9F-4CED9E208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9633E-BAFF-DA30-DE4B-C0586D7DD3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827" y="1825625"/>
            <a:ext cx="5639973" cy="4167212"/>
          </a:xfr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924A22-AE44-A7E1-5F95-8D195D07B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639973" cy="4167212"/>
          </a:xfrm>
        </p:spPr>
        <p:txBody>
          <a:bodyPr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92519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head and 1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0F1D91-C162-A65B-51B6-A5487F8538C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011F5B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Guides" hidden="1">
            <a:extLst>
              <a:ext uri="{FF2B5EF4-FFF2-40B4-BE49-F238E27FC236}">
                <a16:creationId xmlns:a16="http://schemas.microsoft.com/office/drawing/2014/main" id="{768174D0-A75B-3CA3-FFC4-1ED1D5AE0321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635000" cy="254000"/>
          </a:xfrm>
          <a:prstGeom prst="rect">
            <a:avLst/>
          </a:prstGeom>
          <a:solidFill>
            <a:srgbClr val="FFFFFF">
              <a:alpha val="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7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4A814F-0C98-DB9E-FF43-763E7CC581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000" y="1279218"/>
            <a:ext cx="10752000" cy="34702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2000" b="1" cap="all" spc="200" baseline="0">
                <a:solidFill>
                  <a:schemeClr val="accent2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None/>
              <a:defRPr sz="1800" b="1" cap="all">
                <a:solidFill>
                  <a:schemeClr val="accent2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None/>
              <a:defRPr sz="1800" b="1" cap="all">
                <a:solidFill>
                  <a:schemeClr val="accent2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None/>
              <a:defRPr sz="1800" b="1" cap="all">
                <a:solidFill>
                  <a:schemeClr val="accent2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1800" b="1" cap="all">
                <a:solidFill>
                  <a:schemeClr val="accent2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1800" b="1" cap="all">
                <a:solidFill>
                  <a:schemeClr val="accent2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1800" b="1" cap="all">
                <a:solidFill>
                  <a:schemeClr val="accent2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1800" b="1" cap="all">
                <a:solidFill>
                  <a:schemeClr val="accent2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1200"/>
              </a:spcBef>
              <a:spcAft>
                <a:spcPts val="300"/>
              </a:spcAft>
              <a:buFont typeface="Arial" panose="020B0604020202020204" pitchFamily="34" charset="0"/>
              <a:buNone/>
              <a:defRPr sz="1800" b="1" cap="all">
                <a:solidFill>
                  <a:schemeClr val="accent2"/>
                </a:solidFill>
                <a:latin typeface="+mj-lt"/>
              </a:defRPr>
            </a:lvl9pPr>
          </a:lstStyle>
          <a:p>
            <a:pPr lvl="0"/>
            <a:r>
              <a:rPr lang="en-US" dirty="0"/>
              <a:t>Click to add subhead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6A4FA1D6-7ADD-AD22-37E9-D78AE1E297D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20000" y="1839600"/>
            <a:ext cx="10752000" cy="4298400"/>
          </a:xfrm>
        </p:spPr>
        <p:txBody>
          <a:bodyPr/>
          <a:lstStyle/>
          <a:p>
            <a:pPr lvl="0"/>
            <a:r>
              <a:rPr lang="en-GB" dirty="0"/>
              <a:t>Click to add text. ENTER &amp; TAB or USE INDENT TOOL to change styles.</a:t>
            </a:r>
            <a:br>
              <a:rPr lang="en-GB" dirty="0"/>
            </a:br>
            <a:r>
              <a:rPr lang="en-GB" dirty="0"/>
              <a:t>SHIFT+TAB or USE INDENT TOOL to go back in levels.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43E914-DF48-3630-DBA8-2075914F7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720000"/>
            <a:ext cx="10753724" cy="561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2" name="Picture 1" descr="A qr code with a blue background&#10;&#10;AI-generated content may be incorrect.">
            <a:extLst>
              <a:ext uri="{FF2B5EF4-FFF2-40B4-BE49-F238E27FC236}">
                <a16:creationId xmlns:a16="http://schemas.microsoft.com/office/drawing/2014/main" id="{43E354BE-18FC-06C3-8788-16E3BFED5E6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520681" y="0"/>
            <a:ext cx="681486" cy="68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217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3">
          <p15:clr>
            <a:srgbClr val="8F8F8F"/>
          </p15:clr>
        </p15:guide>
        <p15:guide id="2" orient="horz" pos="1025">
          <p15:clr>
            <a:srgbClr val="8F8F8F"/>
          </p15:clr>
        </p15:guide>
        <p15:guide id="3" orient="horz" pos="1162">
          <p15:clr>
            <a:srgbClr val="FF96FF"/>
          </p15:clr>
        </p15:guide>
        <p15:guide id="4" orient="horz" pos="3866">
          <p15:clr>
            <a:srgbClr val="FF96FF"/>
          </p15:clr>
        </p15:guide>
        <p15:guide id="5" pos="453">
          <p15:clr>
            <a:srgbClr val="FF96FF"/>
          </p15:clr>
        </p15:guide>
        <p15:guide id="6" pos="810">
          <p15:clr>
            <a:srgbClr val="FF96FF"/>
          </p15:clr>
        </p15:guide>
        <p15:guide id="7" pos="1036">
          <p15:clr>
            <a:srgbClr val="FF96FF"/>
          </p15:clr>
        </p15:guide>
        <p15:guide id="8" pos="1393">
          <p15:clr>
            <a:srgbClr val="FF96FF"/>
          </p15:clr>
        </p15:guide>
        <p15:guide id="9" pos="1620">
          <p15:clr>
            <a:srgbClr val="FF96FF"/>
          </p15:clr>
        </p15:guide>
        <p15:guide id="10" pos="1976">
          <p15:clr>
            <a:srgbClr val="FF96FF"/>
          </p15:clr>
        </p15:guide>
        <p15:guide id="11" pos="2203">
          <p15:clr>
            <a:srgbClr val="FF96FF"/>
          </p15:clr>
        </p15:guide>
        <p15:guide id="12" pos="2560">
          <p15:clr>
            <a:srgbClr val="FF96FF"/>
          </p15:clr>
        </p15:guide>
        <p15:guide id="13" pos="2786">
          <p15:clr>
            <a:srgbClr val="FF96FF"/>
          </p15:clr>
        </p15:guide>
        <p15:guide id="14" pos="3143">
          <p15:clr>
            <a:srgbClr val="FF96FF"/>
          </p15:clr>
        </p15:guide>
        <p15:guide id="15" pos="3370">
          <p15:clr>
            <a:srgbClr val="FF96FF"/>
          </p15:clr>
        </p15:guide>
        <p15:guide id="16" pos="3726">
          <p15:clr>
            <a:srgbClr val="FF96FF"/>
          </p15:clr>
        </p15:guide>
        <p15:guide id="17" pos="3953">
          <p15:clr>
            <a:srgbClr val="FF96FF"/>
          </p15:clr>
        </p15:guide>
        <p15:guide id="18" pos="4309">
          <p15:clr>
            <a:srgbClr val="FF96FF"/>
          </p15:clr>
        </p15:guide>
        <p15:guide id="19" pos="4536">
          <p15:clr>
            <a:srgbClr val="FF96FF"/>
          </p15:clr>
        </p15:guide>
        <p15:guide id="20" pos="4893">
          <p15:clr>
            <a:srgbClr val="FF96FF"/>
          </p15:clr>
        </p15:guide>
        <p15:guide id="21" pos="5120">
          <p15:clr>
            <a:srgbClr val="FF96FF"/>
          </p15:clr>
        </p15:guide>
        <p15:guide id="22" pos="5476">
          <p15:clr>
            <a:srgbClr val="FF96FF"/>
          </p15:clr>
        </p15:guide>
        <p15:guide id="23" pos="5703">
          <p15:clr>
            <a:srgbClr val="FF96FF"/>
          </p15:clr>
        </p15:guide>
        <p15:guide id="24" pos="6059">
          <p15:clr>
            <a:srgbClr val="FF96FF"/>
          </p15:clr>
        </p15:guide>
        <p15:guide id="25" pos="6286">
          <p15:clr>
            <a:srgbClr val="FF96FF"/>
          </p15:clr>
        </p15:guide>
        <p15:guide id="26" pos="6643">
          <p15:clr>
            <a:srgbClr val="FF96FF"/>
          </p15:clr>
        </p15:guide>
        <p15:guide id="27" pos="6869">
          <p15:clr>
            <a:srgbClr val="FF96FF"/>
          </p15:clr>
        </p15:guide>
        <p15:guide id="28" pos="7226">
          <p15:clr>
            <a:srgbClr val="FF96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Ligh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226CB4-2696-D452-95E1-FF1F98FE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93" y="1948449"/>
            <a:ext cx="8701414" cy="2335236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5F94B53-25AB-2625-993A-549BCAF90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16455" y="4494918"/>
            <a:ext cx="794639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2211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73B9D9C-8571-C355-3783-BD2A23E0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0241" y="1948449"/>
            <a:ext cx="8751518" cy="2335236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2FCA3225-41C9-006B-AD56-A0FC3573D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16455" y="4494918"/>
            <a:ext cx="794639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046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 Ligh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4226CB4-2696-D452-95E1-FF1F98FEF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293" y="1948449"/>
            <a:ext cx="8701414" cy="2335236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5F94B53-25AB-2625-993A-549BCAF90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16455" y="4494918"/>
            <a:ext cx="794639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308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ight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900CB-E83C-7015-975B-42CC0A8DB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626" y="1122363"/>
            <a:ext cx="9045526" cy="285879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94281-BBB7-BB29-4DE8-34C1FF548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626" y="4192172"/>
            <a:ext cx="7118251" cy="1758462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10837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900CB-E83C-7015-975B-42CC0A8DB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626" y="1122363"/>
            <a:ext cx="9045526" cy="2858794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94281-BBB7-BB29-4DE8-34C1FF548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626" y="4192172"/>
            <a:ext cx="7118251" cy="1758462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2934431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Light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900CB-E83C-7015-975B-42CC0A8DBD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626" y="1122363"/>
            <a:ext cx="9045526" cy="285879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94281-BBB7-BB29-4DE8-34C1FF548C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626" y="4192172"/>
            <a:ext cx="7118251" cy="1758462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290019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 Ligh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1F74E-2BF8-24C7-0A56-B99469E4C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F4AD5-B91E-4E6D-E84B-ACC1131D4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0821AB-E31C-65E2-6453-78F9F82167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086635" y="365125"/>
            <a:ext cx="758361" cy="758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408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 Dar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1F74E-2BF8-24C7-0A56-B99469E4C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F4AD5-B91E-4E6D-E84B-ACC1131D4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2434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B2F9ED-B8B7-CCB6-2B60-0403A9A8F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27" y="365125"/>
            <a:ext cx="114651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BBCBC-31D3-91B5-009E-18116FC4F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9827" y="1825625"/>
            <a:ext cx="11465169" cy="41390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0B4C7-6252-5D00-7920-BCB8D28ACF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5AB515-A0F1-D342-B510-1417DC2663FB}" type="datetimeFigureOut">
              <a:rPr lang="en-US" smtClean="0"/>
              <a:t>1/28/26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9C4CF-D4DA-8B4B-ACDE-2619EE2852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76FED9-1CF1-5148-83F0-31638679F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5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1" r:id="rId2"/>
    <p:sldLayoutId id="2147483659" r:id="rId3"/>
    <p:sldLayoutId id="2147483660" r:id="rId4"/>
    <p:sldLayoutId id="2147483649" r:id="rId5"/>
    <p:sldLayoutId id="2147483656" r:id="rId6"/>
    <p:sldLayoutId id="2147483661" r:id="rId7"/>
    <p:sldLayoutId id="2147483650" r:id="rId8"/>
    <p:sldLayoutId id="2147483657" r:id="rId9"/>
    <p:sldLayoutId id="2147483652" r:id="rId10"/>
    <p:sldLayoutId id="2147483658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062C9-F348-7685-9D8A-2FC803E3FE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Considerations for IO-Specific Trial Designs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0AED0-CD4F-CFD4-EBC7-4ECD1B5241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7626" y="4497858"/>
            <a:ext cx="7118251" cy="1452775"/>
          </a:xfrm>
        </p:spPr>
        <p:txBody>
          <a:bodyPr>
            <a:normAutofit/>
          </a:bodyPr>
          <a:lstStyle/>
          <a:p>
            <a:r>
              <a:rPr lang="en-US" b="1" dirty="0"/>
              <a:t>Nicholas J. Seewald, PhD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Assistant Professor of Biostatistics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Department of Biostatistics, Epidemiology, and Informatics</a:t>
            </a:r>
          </a:p>
          <a:p>
            <a:pPr>
              <a:spcBef>
                <a:spcPts val="400"/>
              </a:spcBef>
            </a:pPr>
            <a:r>
              <a:rPr lang="en-US" sz="2000" dirty="0"/>
              <a:t>University of Pennsylvania Perelman School of Medicine</a:t>
            </a:r>
          </a:p>
        </p:txBody>
      </p:sp>
    </p:spTree>
    <p:extLst>
      <p:ext uri="{BB962C8B-B14F-4D97-AF65-F5344CB8AC3E}">
        <p14:creationId xmlns:p14="http://schemas.microsoft.com/office/powerpoint/2010/main" val="3921961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52E02-4D41-A1AA-B291-67EB63EB6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Intervention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9DF221-C671-2E25-4CDB-D2E9FF631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Having </a:t>
            </a:r>
            <a:r>
              <a:rPr lang="en-US" b="1" dirty="0"/>
              <a:t>clearly defined, protocolized interventions</a:t>
            </a:r>
            <a:r>
              <a:rPr lang="en-US" dirty="0"/>
              <a:t> is crucial.</a:t>
            </a:r>
          </a:p>
          <a:p>
            <a:r>
              <a:rPr lang="en-US" dirty="0"/>
              <a:t>What does this mean?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Duration</a:t>
            </a:r>
          </a:p>
          <a:p>
            <a:pPr marL="628650" lvl="1" indent="-342900"/>
            <a:r>
              <a:rPr lang="en-US" dirty="0"/>
              <a:t>How long does the intervention last or take to be delivered?</a:t>
            </a:r>
          </a:p>
          <a:p>
            <a:pPr marL="628650" lvl="1" indent="-342900"/>
            <a:r>
              <a:rPr lang="en-US" dirty="0"/>
              <a:t>E.g., how long between procedures, drug administrations, etc.?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Minimum required components / compliance / adherence</a:t>
            </a:r>
          </a:p>
          <a:p>
            <a:pPr marL="628650" lvl="1" indent="-342900"/>
            <a:r>
              <a:rPr lang="en-US" dirty="0"/>
              <a:t>What does a patient need to have received to have “complied” with the intervention?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7EEF4F-BDD1-684E-9CF4-B0F47A0993F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2079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1250F-728D-8BDA-26A9-7ECA3ABB4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Timing and 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C2510-C998-1689-E162-2A730EB17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713598"/>
            <a:ext cx="10752000" cy="442440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“Time scale” of endpoints should match the scientific question and the intervention as defined.</a:t>
            </a:r>
          </a:p>
          <a:p>
            <a:endParaRPr lang="en-US" dirty="0"/>
          </a:p>
          <a:p>
            <a:r>
              <a:rPr lang="en-US" dirty="0"/>
              <a:t>If the scientific question is about a single procedure, dose, etc., the endpoint should be </a:t>
            </a:r>
            <a:r>
              <a:rPr lang="en-US" b="1" dirty="0"/>
              <a:t>proximal</a:t>
            </a:r>
            <a:r>
              <a:rPr lang="en-US" dirty="0"/>
              <a:t> (near in time to treatment delivery).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dirty="0"/>
              <a:t>This yields repeated measures on the same patient, and analysis must account for this.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1029E8-380E-4A0F-FAB6-15B30C663C9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2ECAB8C-32DD-9B22-FD2A-CEB28C7866C4}"/>
              </a:ext>
            </a:extLst>
          </p:cNvPr>
          <p:cNvGrpSpPr/>
          <p:nvPr/>
        </p:nvGrpSpPr>
        <p:grpSpPr>
          <a:xfrm>
            <a:off x="1266941" y="3925799"/>
            <a:ext cx="8681290" cy="1125617"/>
            <a:chOff x="638980" y="2772428"/>
            <a:chExt cx="8681290" cy="1125617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C18673DF-597C-D855-3E4D-6AFF1B415E87}"/>
                </a:ext>
              </a:extLst>
            </p:cNvPr>
            <p:cNvCxnSpPr/>
            <p:nvPr/>
          </p:nvCxnSpPr>
          <p:spPr>
            <a:xfrm>
              <a:off x="1255923" y="3305060"/>
              <a:ext cx="8064347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EDD337-0B71-95C7-7994-E151B3FF7258}"/>
                </a:ext>
              </a:extLst>
            </p:cNvPr>
            <p:cNvGrpSpPr/>
            <p:nvPr/>
          </p:nvGrpSpPr>
          <p:grpSpPr>
            <a:xfrm>
              <a:off x="638980" y="3058839"/>
              <a:ext cx="1233885" cy="839206"/>
              <a:chOff x="3059018" y="3073706"/>
              <a:chExt cx="1233885" cy="839206"/>
            </a:xfrm>
          </p:grpSpPr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C694F2A1-195F-01EC-3D52-B9FACE508386}"/>
                  </a:ext>
                </a:extLst>
              </p:cNvPr>
              <p:cNvCxnSpPr/>
              <p:nvPr/>
            </p:nvCxnSpPr>
            <p:spPr>
              <a:xfrm>
                <a:off x="3675961" y="3073706"/>
                <a:ext cx="0" cy="484742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7BC82586-1DB7-2716-83E1-EFA8A74A2596}"/>
                  </a:ext>
                </a:extLst>
              </p:cNvPr>
              <p:cNvSpPr txBox="1"/>
              <p:nvPr/>
            </p:nvSpPr>
            <p:spPr>
              <a:xfrm>
                <a:off x="3059018" y="3666691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Intervention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44C1AD4-02FA-AE18-5BFF-D51C2F71C9DB}"/>
                </a:ext>
              </a:extLst>
            </p:cNvPr>
            <p:cNvGrpSpPr/>
            <p:nvPr/>
          </p:nvGrpSpPr>
          <p:grpSpPr>
            <a:xfrm>
              <a:off x="5056743" y="3058839"/>
              <a:ext cx="1233885" cy="839206"/>
              <a:chOff x="3059018" y="3073706"/>
              <a:chExt cx="1233885" cy="839206"/>
            </a:xfrm>
          </p:grpSpPr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A2119B57-1C4D-4D40-F013-AB00D39F470E}"/>
                  </a:ext>
                </a:extLst>
              </p:cNvPr>
              <p:cNvCxnSpPr/>
              <p:nvPr/>
            </p:nvCxnSpPr>
            <p:spPr>
              <a:xfrm>
                <a:off x="3675961" y="3073706"/>
                <a:ext cx="0" cy="484742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25AC9979-5A7A-3FFF-47AE-D2D5FC1704B8}"/>
                  </a:ext>
                </a:extLst>
              </p:cNvPr>
              <p:cNvSpPr txBox="1"/>
              <p:nvPr/>
            </p:nvSpPr>
            <p:spPr>
              <a:xfrm>
                <a:off x="3059018" y="3666691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Intervention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20CF34F-32CB-A165-8126-F6280386E18E}"/>
                </a:ext>
              </a:extLst>
            </p:cNvPr>
            <p:cNvGrpSpPr/>
            <p:nvPr/>
          </p:nvGrpSpPr>
          <p:grpSpPr>
            <a:xfrm>
              <a:off x="2952529" y="3058839"/>
              <a:ext cx="1233885" cy="839206"/>
              <a:chOff x="3059018" y="3073706"/>
              <a:chExt cx="1233885" cy="839206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0625E7C3-AF07-3B8C-D82B-43FE7172AB58}"/>
                  </a:ext>
                </a:extLst>
              </p:cNvPr>
              <p:cNvCxnSpPr/>
              <p:nvPr/>
            </p:nvCxnSpPr>
            <p:spPr>
              <a:xfrm>
                <a:off x="3675961" y="3073706"/>
                <a:ext cx="0" cy="484742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9F2B810-7398-F896-AFDD-3271099BAABD}"/>
                  </a:ext>
                </a:extLst>
              </p:cNvPr>
              <p:cNvSpPr txBox="1"/>
              <p:nvPr/>
            </p:nvSpPr>
            <p:spPr>
              <a:xfrm>
                <a:off x="3059018" y="3666691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Intervention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30B853A-8B7A-7CC1-0E5E-3D9F06441C96}"/>
                </a:ext>
              </a:extLst>
            </p:cNvPr>
            <p:cNvGrpSpPr/>
            <p:nvPr/>
          </p:nvGrpSpPr>
          <p:grpSpPr>
            <a:xfrm>
              <a:off x="1795755" y="2775442"/>
              <a:ext cx="1233885" cy="710848"/>
              <a:chOff x="1795755" y="2775442"/>
              <a:chExt cx="1233885" cy="710848"/>
            </a:xfrm>
          </p:grpSpPr>
          <p:sp>
            <p:nvSpPr>
              <p:cNvPr id="20" name="Decision 19">
                <a:extLst>
                  <a:ext uri="{FF2B5EF4-FFF2-40B4-BE49-F238E27FC236}">
                    <a16:creationId xmlns:a16="http://schemas.microsoft.com/office/drawing/2014/main" id="{459A87B2-F015-6B13-2108-E2A09FBEB440}"/>
                  </a:ext>
                </a:extLst>
              </p:cNvPr>
              <p:cNvSpPr/>
              <p:nvPr/>
            </p:nvSpPr>
            <p:spPr>
              <a:xfrm>
                <a:off x="2208886" y="3116129"/>
                <a:ext cx="407624" cy="370161"/>
              </a:xfrm>
              <a:prstGeom prst="flowChartDecision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endParaRPr lang="en-US" sz="1600" dirty="0" err="1">
                  <a:latin typeface="+mj-lt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50DCC2AB-7771-D8F8-7F78-6B2FD4781A70}"/>
                  </a:ext>
                </a:extLst>
              </p:cNvPr>
              <p:cNvSpPr txBox="1"/>
              <p:nvPr/>
            </p:nvSpPr>
            <p:spPr>
              <a:xfrm>
                <a:off x="1795755" y="2775442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Endpoint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050D757-3FC7-DB87-D992-ACEA7831CD57}"/>
                </a:ext>
              </a:extLst>
            </p:cNvPr>
            <p:cNvGrpSpPr/>
            <p:nvPr/>
          </p:nvGrpSpPr>
          <p:grpSpPr>
            <a:xfrm>
              <a:off x="4054211" y="2772428"/>
              <a:ext cx="1233885" cy="710848"/>
              <a:chOff x="1795755" y="2775442"/>
              <a:chExt cx="1233885" cy="710848"/>
            </a:xfrm>
          </p:grpSpPr>
          <p:sp>
            <p:nvSpPr>
              <p:cNvPr id="18" name="Decision 17">
                <a:extLst>
                  <a:ext uri="{FF2B5EF4-FFF2-40B4-BE49-F238E27FC236}">
                    <a16:creationId xmlns:a16="http://schemas.microsoft.com/office/drawing/2014/main" id="{8FF688D1-C72B-0EE9-8059-402E7E1CE448}"/>
                  </a:ext>
                </a:extLst>
              </p:cNvPr>
              <p:cNvSpPr/>
              <p:nvPr/>
            </p:nvSpPr>
            <p:spPr>
              <a:xfrm>
                <a:off x="2208886" y="3116129"/>
                <a:ext cx="407624" cy="370161"/>
              </a:xfrm>
              <a:prstGeom prst="flowChartDecision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endParaRPr lang="en-US" sz="1600" dirty="0" err="1">
                  <a:latin typeface="+mj-lt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43861AB-1F26-CA96-77BF-F1A6FC14C546}"/>
                  </a:ext>
                </a:extLst>
              </p:cNvPr>
              <p:cNvSpPr txBox="1"/>
              <p:nvPr/>
            </p:nvSpPr>
            <p:spPr>
              <a:xfrm>
                <a:off x="1795755" y="2775442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Endpoint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9B89DFD-B358-5AE5-9456-F902C2B17EE0}"/>
                </a:ext>
              </a:extLst>
            </p:cNvPr>
            <p:cNvGrpSpPr/>
            <p:nvPr/>
          </p:nvGrpSpPr>
          <p:grpSpPr>
            <a:xfrm>
              <a:off x="6081315" y="2772428"/>
              <a:ext cx="1233885" cy="710848"/>
              <a:chOff x="1795755" y="2775442"/>
              <a:chExt cx="1233885" cy="710848"/>
            </a:xfrm>
          </p:grpSpPr>
          <p:sp>
            <p:nvSpPr>
              <p:cNvPr id="16" name="Decision 15">
                <a:extLst>
                  <a:ext uri="{FF2B5EF4-FFF2-40B4-BE49-F238E27FC236}">
                    <a16:creationId xmlns:a16="http://schemas.microsoft.com/office/drawing/2014/main" id="{3FAC9DE2-D101-93B3-6AFD-1E5CEDC054AF}"/>
                  </a:ext>
                </a:extLst>
              </p:cNvPr>
              <p:cNvSpPr/>
              <p:nvPr/>
            </p:nvSpPr>
            <p:spPr>
              <a:xfrm>
                <a:off x="2208886" y="3116129"/>
                <a:ext cx="407624" cy="370161"/>
              </a:xfrm>
              <a:prstGeom prst="flowChartDecision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lIns="72000" tIns="36000" rIns="72000" bIns="36000" rtlCol="0" anchor="ctr"/>
              <a:lstStyle/>
              <a:p>
                <a:pPr algn="ctr"/>
                <a:endParaRPr lang="en-US" sz="1600" dirty="0" err="1">
                  <a:latin typeface="+mj-lt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E0D110F7-D6B6-6FC7-D408-289496A6D9EA}"/>
                  </a:ext>
                </a:extLst>
              </p:cNvPr>
              <p:cNvSpPr txBox="1"/>
              <p:nvPr/>
            </p:nvSpPr>
            <p:spPr>
              <a:xfrm>
                <a:off x="1795755" y="2775442"/>
                <a:ext cx="1233885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chemeClr val="accent1"/>
                    </a:solidFill>
                    <a:latin typeface="DM Sans 14pt" pitchFamily="2" charset="77"/>
                  </a:rPr>
                  <a:t>Endpoint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689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80D9A-77BE-66C1-F874-B058817FD3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E4D34-7B7B-D369-D953-94B2F5A5D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Endpoint Timing and 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77C9F-1A9B-24F4-AA2B-00A3392BF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0000" y="1713598"/>
            <a:ext cx="10752000" cy="45880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“Time scale” of endpoints should match the scientific question and the intervention as defined.</a:t>
            </a:r>
          </a:p>
          <a:p>
            <a:endParaRPr lang="en-US" dirty="0"/>
          </a:p>
          <a:p>
            <a:r>
              <a:rPr lang="en-US" dirty="0"/>
              <a:t>If the endpoint is </a:t>
            </a:r>
            <a:r>
              <a:rPr lang="en-US" b="1" dirty="0"/>
              <a:t>distal</a:t>
            </a:r>
            <a:r>
              <a:rPr lang="en-US" dirty="0"/>
              <a:t> (far in time from treatment delivery), you may need to reconceptualize the intervention: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sz="1800" dirty="0"/>
          </a:p>
          <a:p>
            <a:r>
              <a:rPr lang="en-US" dirty="0"/>
              <a:t>We can only study the effects of all intervention components </a:t>
            </a:r>
            <a:r>
              <a:rPr lang="en-US" i="1" dirty="0"/>
              <a:t>jointly.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0A6D22-6D7C-3AD6-9A76-1626153FC32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B048DA8-F019-8D7B-727A-D4603CB14BDA}"/>
              </a:ext>
            </a:extLst>
          </p:cNvPr>
          <p:cNvGrpSpPr/>
          <p:nvPr/>
        </p:nvGrpSpPr>
        <p:grpSpPr>
          <a:xfrm>
            <a:off x="1883884" y="3878712"/>
            <a:ext cx="8064347" cy="1425328"/>
            <a:chOff x="1883884" y="4059334"/>
            <a:chExt cx="8064347" cy="1425328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DED4ED7-73AC-4FFC-4807-75D520E35C68}"/>
                </a:ext>
              </a:extLst>
            </p:cNvPr>
            <p:cNvGrpSpPr/>
            <p:nvPr/>
          </p:nvGrpSpPr>
          <p:grpSpPr>
            <a:xfrm>
              <a:off x="1883884" y="4059334"/>
              <a:ext cx="8064347" cy="1425328"/>
              <a:chOff x="1255923" y="2779292"/>
              <a:chExt cx="8064347" cy="1425328"/>
            </a:xfrm>
          </p:grpSpPr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F6C70530-7B74-AFE8-E08B-8876201FF612}"/>
                  </a:ext>
                </a:extLst>
              </p:cNvPr>
              <p:cNvCxnSpPr/>
              <p:nvPr/>
            </p:nvCxnSpPr>
            <p:spPr>
              <a:xfrm>
                <a:off x="1255923" y="3305060"/>
                <a:ext cx="8064347" cy="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BFB03259-59BC-0769-9A30-32C6C8C680BF}"/>
                  </a:ext>
                </a:extLst>
              </p:cNvPr>
              <p:cNvCxnSpPr/>
              <p:nvPr/>
            </p:nvCxnSpPr>
            <p:spPr>
              <a:xfrm>
                <a:off x="1255923" y="3058839"/>
                <a:ext cx="0" cy="484742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9065CD3B-8C3E-15D5-C61A-D97E8CCCA0D9}"/>
                  </a:ext>
                </a:extLst>
              </p:cNvPr>
              <p:cNvCxnSpPr/>
              <p:nvPr/>
            </p:nvCxnSpPr>
            <p:spPr>
              <a:xfrm>
                <a:off x="5673686" y="3058839"/>
                <a:ext cx="0" cy="484742"/>
              </a:xfrm>
              <a:prstGeom prst="line">
                <a:avLst/>
              </a:prstGeom>
              <a:ln w="28575">
                <a:solidFill>
                  <a:srgbClr val="C00000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DE2ED13B-964C-D6FF-B659-B8159845E908}"/>
                  </a:ext>
                </a:extLst>
              </p:cNvPr>
              <p:cNvGrpSpPr/>
              <p:nvPr/>
            </p:nvGrpSpPr>
            <p:grpSpPr>
              <a:xfrm>
                <a:off x="1670905" y="3058839"/>
                <a:ext cx="3797134" cy="1145781"/>
                <a:chOff x="1777394" y="3073706"/>
                <a:chExt cx="3797134" cy="1145781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0DA592E1-B532-51F4-EF89-D380BC5B3BE5}"/>
                    </a:ext>
                  </a:extLst>
                </p:cNvPr>
                <p:cNvCxnSpPr/>
                <p:nvPr/>
              </p:nvCxnSpPr>
              <p:spPr>
                <a:xfrm>
                  <a:off x="3675961" y="3073706"/>
                  <a:ext cx="0" cy="484742"/>
                </a:xfrm>
                <a:prstGeom prst="line">
                  <a:avLst/>
                </a:prstGeom>
                <a:ln w="28575">
                  <a:solidFill>
                    <a:srgbClr val="C00000"/>
                  </a:solidFill>
                  <a:prstDash val="sysDot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F9B8930A-D1DD-0C8E-3567-038B45B79052}"/>
                    </a:ext>
                  </a:extLst>
                </p:cNvPr>
                <p:cNvSpPr txBox="1"/>
                <p:nvPr/>
              </p:nvSpPr>
              <p:spPr>
                <a:xfrm>
                  <a:off x="1777394" y="3973266"/>
                  <a:ext cx="3797134" cy="24622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chemeClr val="accent1"/>
                      </a:solidFill>
                      <a:latin typeface="DM Sans 14pt" pitchFamily="2" charset="77"/>
                    </a:rPr>
                    <a:t>Multicomponent Intervention</a:t>
                  </a:r>
                </a:p>
              </p:txBody>
            </p: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FEB9CE0B-D1B3-805C-3E4B-B03D1EF4FB4E}"/>
                  </a:ext>
                </a:extLst>
              </p:cNvPr>
              <p:cNvGrpSpPr/>
              <p:nvPr/>
            </p:nvGrpSpPr>
            <p:grpSpPr>
              <a:xfrm>
                <a:off x="7981728" y="2779292"/>
                <a:ext cx="1233885" cy="710848"/>
                <a:chOff x="3696168" y="2782306"/>
                <a:chExt cx="1233885" cy="710848"/>
              </a:xfrm>
            </p:grpSpPr>
            <p:sp>
              <p:nvSpPr>
                <p:cNvPr id="16" name="Decision 15">
                  <a:extLst>
                    <a:ext uri="{FF2B5EF4-FFF2-40B4-BE49-F238E27FC236}">
                      <a16:creationId xmlns:a16="http://schemas.microsoft.com/office/drawing/2014/main" id="{22E81303-4CBA-FA30-E83B-01D7C037E44C}"/>
                    </a:ext>
                  </a:extLst>
                </p:cNvPr>
                <p:cNvSpPr/>
                <p:nvPr/>
              </p:nvSpPr>
              <p:spPr>
                <a:xfrm>
                  <a:off x="4109299" y="3122993"/>
                  <a:ext cx="407624" cy="370161"/>
                </a:xfrm>
                <a:prstGeom prst="flowChartDecision">
                  <a:avLst/>
                </a:prstGeom>
              </p:spPr>
              <p:style>
                <a:lnRef idx="2">
                  <a:schemeClr val="accent3">
                    <a:shade val="15000"/>
                  </a:schemeClr>
                </a:lnRef>
                <a:fillRef idx="1">
                  <a:schemeClr val="accent3"/>
                </a:fillRef>
                <a:effectRef idx="0">
                  <a:schemeClr val="accent3"/>
                </a:effectRef>
                <a:fontRef idx="minor">
                  <a:schemeClr val="lt1"/>
                </a:fontRef>
              </p:style>
              <p:txBody>
                <a:bodyPr lIns="72000" tIns="36000" rIns="72000" bIns="36000" rtlCol="0" anchor="ctr"/>
                <a:lstStyle/>
                <a:p>
                  <a:pPr algn="ctr"/>
                  <a:endParaRPr lang="en-US" sz="1600" dirty="0" err="1">
                    <a:latin typeface="+mj-lt"/>
                  </a:endParaRP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89B93E9-EE97-49C4-5AF8-0C880920AB40}"/>
                    </a:ext>
                  </a:extLst>
                </p:cNvPr>
                <p:cNvSpPr txBox="1"/>
                <p:nvPr/>
              </p:nvSpPr>
              <p:spPr>
                <a:xfrm>
                  <a:off x="3696168" y="2782306"/>
                  <a:ext cx="1233885" cy="24622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chemeClr val="accent1"/>
                      </a:solidFill>
                      <a:latin typeface="DM Sans 14pt" pitchFamily="2" charset="77"/>
                    </a:rPr>
                    <a:t>Endpoint</a:t>
                  </a:r>
                </a:p>
              </p:txBody>
            </p:sp>
          </p:grpSp>
        </p:grpSp>
        <p:sp>
          <p:nvSpPr>
            <p:cNvPr id="5" name="Left Brace 4">
              <a:extLst>
                <a:ext uri="{FF2B5EF4-FFF2-40B4-BE49-F238E27FC236}">
                  <a16:creationId xmlns:a16="http://schemas.microsoft.com/office/drawing/2014/main" id="{7EDE5C99-89DD-FDD5-8F14-ACA9F13DD036}"/>
                </a:ext>
              </a:extLst>
            </p:cNvPr>
            <p:cNvSpPr/>
            <p:nvPr/>
          </p:nvSpPr>
          <p:spPr>
            <a:xfrm rot="16200000">
              <a:off x="3924800" y="2861591"/>
              <a:ext cx="335936" cy="4417765"/>
            </a:xfrm>
            <a:prstGeom prst="leftBrace">
              <a:avLst>
                <a:gd name="adj1" fmla="val 8333"/>
                <a:gd name="adj2" fmla="val 52244"/>
              </a:avLst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93057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681E7-901C-B473-A17E-04B1788FF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matter?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76CB-04D9-1168-3D09-3BF5306BB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delivering multiple treatments, and your question is about a single administration, the endpoint must be observable before the next administration.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Otherwise, the endpoint could be affected by subsequent administrations, leading to a biased treatment effect estimate.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Unpacking each administration’s effect would require complex statistical techniques.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MOST is useful in this setting if interested in optimization.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0542D-6D39-20DB-EE42-7789ACAC6D5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77829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592C0-A2B7-FB20-CE9A-55CA8746A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Efficacy vs. Effectiveness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2888F5-13DD-4D05-91CD-AB9BEBF35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Efficacy</a:t>
            </a:r>
            <a:r>
              <a:rPr lang="en-US" dirty="0"/>
              <a:t> is how well something works in ideal settings (e.g., the lab)</a:t>
            </a:r>
          </a:p>
          <a:p>
            <a:pPr lvl="1"/>
            <a:r>
              <a:rPr lang="en-US" dirty="0"/>
              <a:t>Requires clear protocolization (of both treatment and control)</a:t>
            </a:r>
          </a:p>
          <a:p>
            <a:r>
              <a:rPr lang="en-US" b="1" dirty="0"/>
              <a:t>Effectiveness</a:t>
            </a:r>
            <a:r>
              <a:rPr lang="en-US" dirty="0"/>
              <a:t> is how well something works in the real world</a:t>
            </a:r>
          </a:p>
          <a:p>
            <a:pPr lvl="1"/>
            <a:r>
              <a:rPr lang="en-US" dirty="0"/>
              <a:t>Allows flexibility in implementation, clinical judgment, etc. </a:t>
            </a:r>
          </a:p>
          <a:p>
            <a:endParaRPr lang="en-US" dirty="0"/>
          </a:p>
          <a:p>
            <a:r>
              <a:rPr lang="en-US" dirty="0"/>
              <a:t>Be very explicit about what in your intervention needs to be protocolized and what’s allowed to vary (and </a:t>
            </a:r>
            <a:r>
              <a:rPr lang="en-US" i="1" dirty="0"/>
              <a:t>how</a:t>
            </a:r>
            <a:r>
              <a:rPr lang="en-US" dirty="0"/>
              <a:t>). </a:t>
            </a:r>
          </a:p>
        </p:txBody>
      </p:sp>
    </p:spTree>
    <p:extLst>
      <p:ext uri="{BB962C8B-B14F-4D97-AF65-F5344CB8AC3E}">
        <p14:creationId xmlns:p14="http://schemas.microsoft.com/office/powerpoint/2010/main" val="4001115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BCDBE-6EDA-EF51-7F6B-895705ACC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27" y="429659"/>
            <a:ext cx="11093035" cy="1197542"/>
          </a:xfrm>
        </p:spPr>
        <p:txBody>
          <a:bodyPr>
            <a:normAutofit fontScale="90000"/>
          </a:bodyPr>
          <a:lstStyle/>
          <a:p>
            <a:r>
              <a:rPr lang="en-US" dirty="0"/>
              <a:t>Time-to-event endpoints with staged or multicomponent interventions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EF7A-B63C-ECAD-8FAD-4BF33B9B2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important to define endpoints to avoid </a:t>
            </a:r>
            <a:r>
              <a:rPr lang="en-US" b="1" dirty="0"/>
              <a:t>immortal time bias</a:t>
            </a:r>
          </a:p>
          <a:p>
            <a:r>
              <a:rPr lang="en-US" dirty="0"/>
              <a:t>Clocks should start with the intervention, </a:t>
            </a:r>
            <a:r>
              <a:rPr lang="en-US" i="1" dirty="0"/>
              <a:t>not</a:t>
            </a:r>
            <a:r>
              <a:rPr lang="en-US" dirty="0"/>
              <a:t> when the intervention is “complete”</a:t>
            </a:r>
          </a:p>
          <a:p>
            <a:pPr marL="628650" lvl="1" indent="-342900"/>
            <a:r>
              <a:rPr lang="en-US" dirty="0"/>
              <a:t>If randomizing, clocks should start at randomization.</a:t>
            </a:r>
          </a:p>
          <a:p>
            <a:r>
              <a:rPr lang="en-US" dirty="0"/>
              <a:t>Example: trial of continuous drug vs. staged embolization</a:t>
            </a:r>
          </a:p>
          <a:p>
            <a:pPr marL="628650" lvl="1" indent="-342900"/>
            <a:r>
              <a:rPr lang="en-US" dirty="0"/>
              <a:t>If PFS starts after last embolization, the continuous drug arm has already had time for progressions to occur (BIAS!)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6C1D2-B8A2-7B5D-1C02-CD4DA406D85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653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7C78E-513D-D028-0C0E-C0F6EB6C7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 biostatistician involved ASAP!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E6822-02D6-B293-F4B5-C3D99EB7DA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827" y="1512711"/>
            <a:ext cx="11465169" cy="4451991"/>
          </a:xfrm>
        </p:spPr>
        <p:txBody>
          <a:bodyPr>
            <a:normAutofit/>
          </a:bodyPr>
          <a:lstStyle/>
          <a:p>
            <a:r>
              <a:rPr lang="en-US" b="1" dirty="0"/>
              <a:t>Involve us as early as possible!</a:t>
            </a:r>
            <a:endParaRPr lang="en-US" dirty="0"/>
          </a:p>
          <a:p>
            <a:r>
              <a:rPr lang="en-US" dirty="0"/>
              <a:t>We can help with: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Clarifying objectives, hypotheses, and endpoints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Trial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Analytic strategies to improve efficiency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Improving trial data collection and quality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And much more!</a:t>
            </a:r>
          </a:p>
          <a:p>
            <a:r>
              <a:rPr lang="en-US" dirty="0"/>
              <a:t>We’re more than a checkbox or a power calculation.</a:t>
            </a:r>
          </a:p>
          <a:p>
            <a:r>
              <a:rPr lang="en-US" dirty="0"/>
              <a:t>You know more about IO than we do, but we learn fast.</a:t>
            </a:r>
          </a:p>
          <a:p>
            <a:pPr lvl="1"/>
            <a:r>
              <a:rPr lang="en-US" dirty="0"/>
              <a:t>Outside knowledge can be helpful: we’re good at asking “why?”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C14B12-DD78-0CC1-CDE4-762D4E3E57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ABC0F7-01F1-C6D2-C0C1-3DFFA95F1EAE}"/>
              </a:ext>
            </a:extLst>
          </p:cNvPr>
          <p:cNvSpPr txBox="1"/>
          <p:nvPr/>
        </p:nvSpPr>
        <p:spPr>
          <a:xfrm>
            <a:off x="10075572" y="492815"/>
            <a:ext cx="9258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Architects Daughter" pitchFamily="2" charset="0"/>
              </a:rPr>
              <a:t>Scan for slides:</a:t>
            </a:r>
          </a:p>
        </p:txBody>
      </p:sp>
    </p:spTree>
    <p:extLst>
      <p:ext uri="{BB962C8B-B14F-4D97-AF65-F5344CB8AC3E}">
        <p14:creationId xmlns:p14="http://schemas.microsoft.com/office/powerpoint/2010/main" val="889836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08E1AA9-9273-9A79-33CF-FB0D0EA7F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Disclosures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405E4D-4795-1757-0EFF-DEC1A77C1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Salary support from Merck (~5%), paid directly to Penn, 2024-2026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E9FA1B-1056-015B-6609-EF8F9DC82AA3}"/>
              </a:ext>
            </a:extLst>
          </p:cNvPr>
          <p:cNvSpPr txBox="1"/>
          <p:nvPr/>
        </p:nvSpPr>
        <p:spPr>
          <a:xfrm>
            <a:off x="10075572" y="492815"/>
            <a:ext cx="9258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Architects Daughter" pitchFamily="2" charset="0"/>
              </a:rPr>
              <a:t>Scan for slides:</a:t>
            </a:r>
          </a:p>
        </p:txBody>
      </p:sp>
    </p:spTree>
    <p:extLst>
      <p:ext uri="{BB962C8B-B14F-4D97-AF65-F5344CB8AC3E}">
        <p14:creationId xmlns:p14="http://schemas.microsoft.com/office/powerpoint/2010/main" val="300172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B2419-880F-755F-358C-E2424FAD2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of Evidence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29892-9968-BF6C-900C-81200F8AF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9827" y="1836914"/>
            <a:ext cx="11465169" cy="4139077"/>
          </a:xfrm>
        </p:spPr>
        <p:txBody>
          <a:bodyPr/>
          <a:lstStyle/>
          <a:p>
            <a:r>
              <a:rPr lang="en-US" dirty="0"/>
              <a:t>Clinical trials do not necessarily provide high-quality evidence</a:t>
            </a:r>
          </a:p>
          <a:p>
            <a:r>
              <a:rPr lang="en-US" dirty="0"/>
              <a:t>Observational research does not necessarily provide low-quality evidence</a:t>
            </a:r>
          </a:p>
          <a:p>
            <a:pPr lvl="1"/>
            <a:r>
              <a:rPr lang="en-US" dirty="0"/>
              <a:t>Causal link between smoking and lung cancer was demonstrated observationally</a:t>
            </a:r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3200" b="1" i="1" dirty="0"/>
              <a:t>You can really mess up a clinical trial. </a:t>
            </a:r>
            <a:br>
              <a:rPr lang="en-US" sz="3200" b="1" i="1" dirty="0"/>
            </a:br>
            <a:r>
              <a:rPr lang="en-US" sz="3200" b="1" i="1" dirty="0"/>
              <a:t>This talk will hopefully help you not do that.</a:t>
            </a:r>
          </a:p>
        </p:txBody>
      </p:sp>
    </p:spTree>
    <p:extLst>
      <p:ext uri="{BB962C8B-B14F-4D97-AF65-F5344CB8AC3E}">
        <p14:creationId xmlns:p14="http://schemas.microsoft.com/office/powerpoint/2010/main" val="2968917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F5F3E-3463-825E-B082-06D739C7C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 interventions are complex.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90758-A2A7-9E39-FE55-F719530A1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Studying complex interventions requires </a:t>
            </a:r>
            <a:r>
              <a:rPr lang="en-US" b="1" dirty="0"/>
              <a:t>very</a:t>
            </a:r>
            <a:r>
              <a:rPr lang="en-US" dirty="0"/>
              <a:t> careful thought.</a:t>
            </a:r>
          </a:p>
          <a:p>
            <a:r>
              <a:rPr lang="en-US" dirty="0"/>
              <a:t>Challenges can be mitigated with</a:t>
            </a:r>
            <a:r>
              <a:rPr lang="en-US" b="1" dirty="0"/>
              <a:t> high-quality design</a:t>
            </a:r>
            <a:r>
              <a:rPr lang="en-US" dirty="0"/>
              <a:t>.</a:t>
            </a:r>
          </a:p>
          <a:p>
            <a:pPr marL="628650" lvl="1" indent="-342900"/>
            <a:r>
              <a:rPr lang="en-US" dirty="0"/>
              <a:t>Design of both the intervention </a:t>
            </a:r>
            <a:r>
              <a:rPr lang="en-US" i="1" dirty="0"/>
              <a:t>and</a:t>
            </a:r>
            <a:r>
              <a:rPr lang="en-US" dirty="0"/>
              <a:t> a trial.</a:t>
            </a:r>
          </a:p>
          <a:p>
            <a:endParaRPr lang="en-US" dirty="0"/>
          </a:p>
          <a:p>
            <a:r>
              <a:rPr lang="en-US" dirty="0"/>
              <a:t>Well-designed interventions and studies make statistical analysis straightforward, </a:t>
            </a:r>
            <a:r>
              <a:rPr lang="en-US" i="1" dirty="0"/>
              <a:t>depending on the objective.</a:t>
            </a:r>
            <a:endParaRPr lang="en-US" dirty="0"/>
          </a:p>
          <a:p>
            <a:pPr marL="628650" lvl="1" indent="-342900"/>
            <a:r>
              <a:rPr lang="en-US" dirty="0"/>
              <a:t>Good design makes statistical analysis easy</a:t>
            </a:r>
          </a:p>
          <a:p>
            <a:pPr marL="628650" lvl="1" indent="-342900"/>
            <a:r>
              <a:rPr lang="en-US" dirty="0"/>
              <a:t>Poor design makes it difficult to achieve high-quality results.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61414-2C48-61AA-175C-FC191950967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0F1B89-074F-863A-7097-E4394B1E9478}"/>
              </a:ext>
            </a:extLst>
          </p:cNvPr>
          <p:cNvSpPr txBox="1"/>
          <p:nvPr/>
        </p:nvSpPr>
        <p:spPr>
          <a:xfrm>
            <a:off x="10075572" y="492815"/>
            <a:ext cx="92583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1600" dirty="0">
                <a:solidFill>
                  <a:schemeClr val="accent1"/>
                </a:solidFill>
                <a:latin typeface="Architects Daughter" pitchFamily="2" charset="0"/>
              </a:rPr>
              <a:t>Scan for slides:</a:t>
            </a:r>
          </a:p>
        </p:txBody>
      </p:sp>
    </p:spTree>
    <p:extLst>
      <p:ext uri="{BB962C8B-B14F-4D97-AF65-F5344CB8AC3E}">
        <p14:creationId xmlns:p14="http://schemas.microsoft.com/office/powerpoint/2010/main" val="586671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0B586E-E93A-C3F3-6CD6-ADE3BBD92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Plug</a:t>
            </a:r>
            <a:r>
              <a:rPr lang="en-US" dirty="0"/>
              <a:t>: The Multiphase Optimization </a:t>
            </a:r>
            <a:r>
              <a:rPr lang="en-US" dirty="0" err="1"/>
              <a:t>STrategy</a:t>
            </a:r>
            <a:r>
              <a:rPr lang="en-US" dirty="0"/>
              <a:t> (MOST)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B5BDF-F400-209F-A25C-D7A69ECB53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9827" y="1825624"/>
            <a:ext cx="5639973" cy="475579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MOST</a:t>
            </a:r>
            <a:r>
              <a:rPr lang="en-US" dirty="0"/>
              <a:t> is a framework for developing and optimizing multicomponent or multiphase interventions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Often used in behavioral or biobehavioral settings, but applicable in biomedical applications as well.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Preparation: </a:t>
            </a:r>
            <a:r>
              <a:rPr lang="en-US" dirty="0"/>
              <a:t>Build conceptual model for the intervention’s mechanism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Optimization: </a:t>
            </a:r>
            <a:r>
              <a:rPr lang="en-US" dirty="0"/>
              <a:t>Experiment to identify effective components, delivery strategies, etc.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i="1" dirty="0"/>
              <a:t>Evaluation: </a:t>
            </a:r>
            <a:r>
              <a:rPr lang="en-US" dirty="0"/>
              <a:t>Study the effects of the optimized intervention.</a:t>
            </a:r>
            <a:endParaRPr lang="en-US" i="1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6" name="Picture 2" descr="Lightbox view of the cover for Optimization of Behavioral, Biobehavioral, and Biomedical Interventions">
            <a:extLst>
              <a:ext uri="{FF2B5EF4-FFF2-40B4-BE49-F238E27FC236}">
                <a16:creationId xmlns:a16="http://schemas.microsoft.com/office/drawing/2014/main" id="{110F75EF-C544-959F-8BC4-EE86A0D2410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8914" y="1825625"/>
            <a:ext cx="2766959" cy="416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4934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F0AE8-83B8-A701-2CF6-C4402DBC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Objectives, Endpoints, and Estimands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E77EC-6BA8-575F-68AB-A5A5C9EE1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 trial’s </a:t>
            </a:r>
            <a:r>
              <a:rPr lang="en-US" sz="2400" b="1" dirty="0"/>
              <a:t>objective</a:t>
            </a:r>
            <a:r>
              <a:rPr lang="en-US" sz="2400" dirty="0"/>
              <a:t> is the scientific question of interest</a:t>
            </a:r>
          </a:p>
          <a:p>
            <a:pPr marL="628650" lvl="1" indent="-342900"/>
            <a:r>
              <a:rPr lang="en-US" dirty="0"/>
              <a:t>“</a:t>
            </a:r>
            <a:r>
              <a:rPr lang="en-US" sz="2400" dirty="0"/>
              <a:t>Is [intervention A] [superior to] [intervention B] in terms of [estimand]?”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 </a:t>
            </a:r>
            <a:r>
              <a:rPr lang="en-US" sz="2400" b="1" dirty="0"/>
              <a:t>endpoint</a:t>
            </a:r>
            <a:r>
              <a:rPr lang="en-US" sz="2400" dirty="0"/>
              <a:t> is the outcome measure for an </a:t>
            </a:r>
            <a:r>
              <a:rPr lang="en-US" sz="2400" i="1" dirty="0"/>
              <a:t>individual patient.</a:t>
            </a:r>
          </a:p>
          <a:p>
            <a:pPr marL="628650" lvl="1" indent="-342900"/>
            <a:r>
              <a:rPr lang="en-US" sz="2400" dirty="0"/>
              <a:t>PFS, OS, objective response (not</a:t>
            </a:r>
            <a:r>
              <a:rPr lang="en-US" sz="2400" i="1" dirty="0"/>
              <a:t> </a:t>
            </a:r>
            <a:r>
              <a:rPr lang="en-US" sz="2400" dirty="0"/>
              <a:t>response </a:t>
            </a:r>
            <a:r>
              <a:rPr lang="en-US" sz="2400" i="1" dirty="0"/>
              <a:t>rate</a:t>
            </a:r>
            <a:r>
              <a:rPr lang="en-US" sz="2400" dirty="0"/>
              <a:t>), etc.</a:t>
            </a:r>
          </a:p>
          <a:p>
            <a:pPr marL="628650" lvl="1" indent="-342900"/>
            <a:r>
              <a:rPr lang="en-US" sz="2400" dirty="0"/>
              <a:t>Not estimated, </a:t>
            </a:r>
            <a:r>
              <a:rPr lang="en-US" sz="2400" i="1" dirty="0"/>
              <a:t>measured</a:t>
            </a:r>
            <a:r>
              <a:rPr lang="en-US" sz="24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 </a:t>
            </a:r>
            <a:r>
              <a:rPr lang="en-US" sz="2400" b="1" dirty="0"/>
              <a:t>estimand</a:t>
            </a:r>
            <a:r>
              <a:rPr lang="en-US" sz="2400" dirty="0"/>
              <a:t> is a population-level quantity of interest that addresses the scientific question</a:t>
            </a:r>
          </a:p>
          <a:p>
            <a:pPr marL="628650" lvl="1" indent="-342900"/>
            <a:r>
              <a:rPr lang="en-US" sz="2400" dirty="0"/>
              <a:t>Difference in ORR, median survival, etc.</a:t>
            </a:r>
          </a:p>
          <a:p>
            <a:pPr marL="628650" lvl="1" indent="-342900"/>
            <a:r>
              <a:rPr lang="en-US" sz="2400" dirty="0"/>
              <a:t>Translates the objective to a statistical target quantity.</a:t>
            </a:r>
          </a:p>
          <a:p>
            <a:pPr marL="628650" lvl="1" indent="-342900"/>
            <a:r>
              <a:rPr lang="en-US" dirty="0"/>
              <a:t>Estimated.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8060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405A7-ADCE-822F-7FE0-517C46475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points worth repeating: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AE296-9286-4761-DCDB-94A83C47B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clinical trial,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You can only study what you </a:t>
            </a:r>
            <a:r>
              <a:rPr lang="en-US" sz="3200" i="1" u="sng" dirty="0"/>
              <a:t>do</a:t>
            </a:r>
            <a:r>
              <a:rPr lang="en-US" sz="3200" dirty="0"/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Making comparisons requires </a:t>
            </a:r>
            <a:r>
              <a:rPr lang="en-US" sz="3200" u="sng" dirty="0"/>
              <a:t>variability</a:t>
            </a:r>
            <a:r>
              <a:rPr lang="en-US" sz="3200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You can only </a:t>
            </a:r>
            <a:r>
              <a:rPr lang="en-US" sz="3200" i="1" dirty="0"/>
              <a:t>easily </a:t>
            </a:r>
            <a:r>
              <a:rPr lang="en-US" sz="3200" dirty="0"/>
              <a:t>compare what you </a:t>
            </a:r>
            <a:r>
              <a:rPr lang="en-US" sz="3200" i="1" u="sng" dirty="0"/>
              <a:t>randomize</a:t>
            </a:r>
            <a:r>
              <a:rPr lang="en-US" sz="3200" i="1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i="1" dirty="0"/>
          </a:p>
          <a:p>
            <a:pPr marL="0" indent="0" algn="ctr">
              <a:buNone/>
            </a:pPr>
            <a:r>
              <a:rPr lang="en-US" sz="3200" b="1" i="1" dirty="0"/>
              <a:t>Clearly establishing and justifying your primary scientific question is </a:t>
            </a:r>
            <a:r>
              <a:rPr lang="en-US" sz="3200" b="1" i="1" u="sng" dirty="0"/>
              <a:t>crucial</a:t>
            </a:r>
            <a:r>
              <a:rPr lang="en-US" sz="3200" b="1" i="1" dirty="0"/>
              <a:t>.</a:t>
            </a:r>
            <a:endParaRPr lang="en-US" sz="28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AC2D33-497C-D567-9301-7927CEEBBF1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1625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83DAE-3A14-F2D4-487E-532CA6E7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Establishing a Scientific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B9512-6CD6-B4FD-E10C-7D62FCDA7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Your trial is designed to answer specific scientific questions (objectives)</a:t>
            </a:r>
          </a:p>
          <a:p>
            <a:r>
              <a:rPr lang="en-US" dirty="0"/>
              <a:t>Objectives must be </a:t>
            </a:r>
            <a:r>
              <a:rPr lang="en-US" b="1" dirty="0"/>
              <a:t>clear and explicit.</a:t>
            </a:r>
            <a:endParaRPr lang="en-US" dirty="0"/>
          </a:p>
          <a:p>
            <a:r>
              <a:rPr lang="en-US" dirty="0"/>
              <a:t>This is especially true for trials of complex interventions!</a:t>
            </a:r>
          </a:p>
          <a:p>
            <a:endParaRPr lang="en-US" dirty="0"/>
          </a:p>
          <a:p>
            <a:r>
              <a:rPr lang="en-US" dirty="0"/>
              <a:t>Your scientific question should be about </a:t>
            </a:r>
            <a:r>
              <a:rPr lang="en-US" i="1" dirty="0"/>
              <a:t>one or more interventions </a:t>
            </a:r>
            <a:r>
              <a:rPr lang="en-US" dirty="0"/>
              <a:t>as they relate to some estimand (population-level quantity) of interest.</a:t>
            </a:r>
          </a:p>
          <a:p>
            <a:endParaRPr lang="en-US" dirty="0"/>
          </a:p>
          <a:p>
            <a:r>
              <a:rPr lang="en-US" dirty="0"/>
              <a:t>If investigating a multicomponent intervention, do you want to evaluate </a:t>
            </a:r>
            <a:r>
              <a:rPr lang="en-US" i="1" dirty="0"/>
              <a:t>each component</a:t>
            </a:r>
            <a:r>
              <a:rPr lang="en-US" dirty="0"/>
              <a:t> or the </a:t>
            </a:r>
            <a:r>
              <a:rPr lang="en-US" i="1" dirty="0"/>
              <a:t>entire package</a:t>
            </a:r>
            <a:r>
              <a:rPr lang="en-US" dirty="0"/>
              <a:t>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89ED0-50D5-2671-E05E-838907782F2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4368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868DA-F756-AF8D-DA33-8980349DD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EE631-9DBE-2B3A-D1FC-2F38A5FD1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the Intervention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3DA4AA-BA18-C59A-36FD-6E9250569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Having </a:t>
            </a:r>
            <a:r>
              <a:rPr lang="en-US" b="1" dirty="0"/>
              <a:t>clearly defined, protocolized interventions</a:t>
            </a:r>
            <a:r>
              <a:rPr lang="en-US" dirty="0"/>
              <a:t> is crucial.</a:t>
            </a:r>
          </a:p>
          <a:p>
            <a:r>
              <a:rPr lang="en-US" dirty="0"/>
              <a:t>What does this mean?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Dose</a:t>
            </a:r>
          </a:p>
          <a:p>
            <a:pPr marL="628650" lvl="1" indent="-342900"/>
            <a:r>
              <a:rPr lang="en-US" dirty="0"/>
              <a:t>For drugs </a:t>
            </a:r>
            <a:r>
              <a:rPr lang="en-US" i="1" dirty="0"/>
              <a:t>and</a:t>
            </a:r>
            <a:r>
              <a:rPr lang="en-US" dirty="0"/>
              <a:t> procedures: How much </a:t>
            </a:r>
            <a:r>
              <a:rPr lang="en-US" i="1" dirty="0"/>
              <a:t>stuff</a:t>
            </a:r>
            <a:r>
              <a:rPr lang="en-US" dirty="0"/>
              <a:t> are you delivering?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Timing</a:t>
            </a:r>
          </a:p>
          <a:p>
            <a:pPr marL="628650" lvl="1" indent="-342900"/>
            <a:r>
              <a:rPr lang="en-US" dirty="0"/>
              <a:t>When is the </a:t>
            </a:r>
            <a:r>
              <a:rPr lang="en-US" i="1" dirty="0"/>
              <a:t>stuff</a:t>
            </a:r>
            <a:r>
              <a:rPr lang="en-US" dirty="0"/>
              <a:t> being delivered?</a:t>
            </a:r>
          </a:p>
          <a:p>
            <a:pPr marL="765450" lvl="2" indent="-342900"/>
            <a:r>
              <a:rPr lang="en-US" dirty="0"/>
              <a:t>Continuously? At pre-defined intervals? Trigger-based? Be explicit!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A7E967-D94E-855E-CA10-20BC38D5472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232417" y="6441068"/>
            <a:ext cx="261251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DEA8E7-5F55-4A60-8EF9-470692FC5635}" type="slidenum">
              <a:rPr lang="en-US" smtClean="0">
                <a:solidFill>
                  <a:srgbClr val="011F5B"/>
                </a:solidFill>
                <a:latin typeface="Arial" panose="020B0604020202020204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011F5B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1116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ASTERTOPMARGIN" val="134.9291"/>
  <p:tag name="MASTERLEFTMARGIN" val="56.6929"/>
  <p:tag name="MASTERRIGHTMARGIN" val="56.6929"/>
  <p:tag name="MASTERBOTTOMMARGIN" val="56.6929"/>
  <p:tag name="GUIDEROWS" val="1"/>
  <p:tag name="GUIDESAPPLIEDTO" val="2"/>
  <p:tag name="CUSTMASTERTOPMARGIN" val="134.9291"/>
  <p:tag name="CUSTMASTERLEFTMARGIN" val="56.6929"/>
  <p:tag name="CUSTMASTERRIGHTMARGIN" val="56.6929"/>
  <p:tag name="CUSTMASTERBOTTOMMARGIN" val="56.6929"/>
  <p:tag name="GUIDECOLS" val="12"/>
  <p:tag name="GUTTERCOL" val="1 cm"/>
  <p:tag name="GUTTERROW" val="1 cm"/>
</p:tagLst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rgbClr val="FFFFFF"/>
      </a:lt1>
      <a:dk2>
        <a:srgbClr val="042828"/>
      </a:dk2>
      <a:lt2>
        <a:srgbClr val="F3DCBC"/>
      </a:lt2>
      <a:accent1>
        <a:srgbClr val="712224"/>
      </a:accent1>
      <a:accent2>
        <a:srgbClr val="A95E53"/>
      </a:accent2>
      <a:accent3>
        <a:srgbClr val="8FA688"/>
      </a:accent3>
      <a:accent4>
        <a:srgbClr val="304C58"/>
      </a:accent4>
      <a:accent5>
        <a:srgbClr val="4D5E51"/>
      </a:accent5>
      <a:accent6>
        <a:srgbClr val="5C332D"/>
      </a:accent6>
      <a:hlink>
        <a:srgbClr val="7FA676"/>
      </a:hlink>
      <a:folHlink>
        <a:srgbClr val="516F4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9697</TotalTime>
  <Words>1001</Words>
  <Application>Microsoft Macintosh PowerPoint</Application>
  <PresentationFormat>Widescreen</PresentationFormat>
  <Paragraphs>142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Architects Daughter</vt:lpstr>
      <vt:lpstr>Arial</vt:lpstr>
      <vt:lpstr>DM Sans 14pt</vt:lpstr>
      <vt:lpstr>Office Theme</vt:lpstr>
      <vt:lpstr>Statistical Considerations for IO-Specific Trial Designs</vt:lpstr>
      <vt:lpstr>Disclosures</vt:lpstr>
      <vt:lpstr>Quality of Evidence</vt:lpstr>
      <vt:lpstr>IO interventions are complex.</vt:lpstr>
      <vt:lpstr>Plug: The Multiphase Optimization STrategy (MOST)</vt:lpstr>
      <vt:lpstr>Objectives, Endpoints, and Estimands</vt:lpstr>
      <vt:lpstr>Some points worth repeating:</vt:lpstr>
      <vt:lpstr>Establishing a Scientific Question</vt:lpstr>
      <vt:lpstr>Defining the Intervention</vt:lpstr>
      <vt:lpstr>Defining the Intervention</vt:lpstr>
      <vt:lpstr>Endpoint Timing and Measurement</vt:lpstr>
      <vt:lpstr>Endpoint Timing and Measurement</vt:lpstr>
      <vt:lpstr>Why does this matter?</vt:lpstr>
      <vt:lpstr>Efficacy vs. Effectiveness</vt:lpstr>
      <vt:lpstr>Time-to-event endpoints with staged or multicomponent interventions</vt:lpstr>
      <vt:lpstr>Get a biostatistician involved ASAP!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Kornfeld, Alaina</dc:creator>
  <cp:lastModifiedBy>Seewald, Nicholas J</cp:lastModifiedBy>
  <cp:revision>16</cp:revision>
  <cp:lastPrinted>2026-02-03T16:26:02Z</cp:lastPrinted>
  <dcterms:created xsi:type="dcterms:W3CDTF">2024-06-18T19:54:30Z</dcterms:created>
  <dcterms:modified xsi:type="dcterms:W3CDTF">2026-02-04T15:16:33Z</dcterms:modified>
</cp:coreProperties>
</file>

<file path=docProps/thumbnail.jpeg>
</file>